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7"/>
  </p:notesMasterIdLst>
  <p:sldIdLst>
    <p:sldId id="296" r:id="rId5"/>
    <p:sldId id="283" r:id="rId6"/>
    <p:sldId id="284" r:id="rId7"/>
    <p:sldId id="285" r:id="rId8"/>
    <p:sldId id="297" r:id="rId9"/>
    <p:sldId id="287" r:id="rId10"/>
    <p:sldId id="289" r:id="rId11"/>
    <p:sldId id="290" r:id="rId12"/>
    <p:sldId id="291" r:id="rId13"/>
    <p:sldId id="292" r:id="rId14"/>
    <p:sldId id="293" r:id="rId15"/>
    <p:sldId id="294" r:id="rId16"/>
  </p:sldIdLst>
  <p:sldSz cx="12192000" cy="6858000"/>
  <p:notesSz cx="6858000" cy="9144000"/>
  <p:embeddedFontLst>
    <p:embeddedFont>
      <p:font typeface="MS PGothic" panose="020B060007020508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S PGothic" panose="020B0600070205080204" pitchFamily="34" charset="-128"/>
      <p:regular r:id="rId18"/>
    </p:embeddedFont>
    <p:embeddedFont>
      <p:font typeface="Latha" panose="020B0604020202020204" pitchFamily="34" charset="0"/>
      <p:regular r:id="rId23"/>
      <p:bold r:id="rId24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D"/>
    <a:srgbClr val="EF7F2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876" y="-6"/>
      </p:cViewPr>
      <p:guideLst/>
    </p:cSldViewPr>
  </p:slideViewPr>
  <p:outlineViewPr>
    <p:cViewPr>
      <p:scale>
        <a:sx n="33" d="100"/>
        <a:sy n="33" d="100"/>
      </p:scale>
      <p:origin x="0" y="-702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HAMAG-BICRO\Financijski%20instrumenti\Jamstva\Analiza%20alokacije%20(jamstva%20subv%20kamat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'model subvencije'!$A$1</c:f>
              <c:strCache>
                <c:ptCount val="1"/>
                <c:pt idx="0">
                  <c:v>Odnos stope jamstva i umanjenja kamatne stope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 subvencije'!$A$3:$A$6</c:f>
              <c:numCache>
                <c:formatCode>0%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</c:numCache>
            </c:numRef>
          </c:xVal>
          <c:yVal>
            <c:numRef>
              <c:f>'model subvencije'!$B$3:$B$6</c:f>
              <c:numCache>
                <c:formatCode>0.00%</c:formatCode>
                <c:ptCount val="4"/>
                <c:pt idx="0">
                  <c:v>2.5000000000000001E-3</c:v>
                </c:pt>
                <c:pt idx="1">
                  <c:v>5.0000000000000001E-3</c:v>
                </c:pt>
                <c:pt idx="2">
                  <c:v>7.4999999999999997E-3</c:v>
                </c:pt>
                <c:pt idx="3" formatCode="0%">
                  <c:v>0.01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81776"/>
        <c:axId val="188841168"/>
      </c:scatterChart>
      <c:valAx>
        <c:axId val="185881776"/>
        <c:scaling>
          <c:orientation val="minMax"/>
          <c:max val="0.8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hr-HR" sz="1200">
                    <a:solidFill>
                      <a:schemeClr val="tx1"/>
                    </a:solidFill>
                  </a:rPr>
                  <a:t>Stopa jamstva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Latn-R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88841168"/>
        <c:crosses val="autoZero"/>
        <c:crossBetween val="midCat"/>
      </c:valAx>
      <c:valAx>
        <c:axId val="18884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hr-HR" sz="1200">
                    <a:solidFill>
                      <a:schemeClr val="tx1"/>
                    </a:solidFill>
                  </a:rPr>
                  <a:t>Umanjenje kamatne stope PP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r-Latn-R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85881776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8AAF-7245-438E-A78D-D6059D9B9321}" type="datetimeFigureOut">
              <a:rPr lang="hr-HR" smtClean="0"/>
              <a:t>6.9.2016.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3374B-92AD-439E-A949-F3E08F0BC9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724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>
              <a:latin typeface="Neo Sans" panose="020B050403050404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94DAB3-55F7-42C8-AE7E-F0AB9AD43261}" type="slidenum">
              <a:rPr lang="en-US" altLang="sr-Latn-RS" smtClean="0">
                <a:latin typeface="Neo Sans" panose="020B0504030504040204" pitchFamily="34" charset="0"/>
              </a:rPr>
              <a:pPr/>
              <a:t>5</a:t>
            </a:fld>
            <a:endParaRPr lang="en-US" altLang="sr-Latn-RS" smtClean="0">
              <a:latin typeface="Neo Sans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3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>
              <a:latin typeface="Neo Sans" panose="020B050403050404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DD89D0-C7DE-485D-B9B0-DC212DD5C00A}" type="slidenum">
              <a:rPr lang="en-US" altLang="sr-Latn-RS" smtClean="0">
                <a:latin typeface="Neo Sans" panose="020B0504030504040204" pitchFamily="34" charset="0"/>
              </a:rPr>
              <a:pPr/>
              <a:t>7</a:t>
            </a:fld>
            <a:endParaRPr lang="en-US" altLang="sr-Latn-RS" smtClean="0">
              <a:latin typeface="Neo Sans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4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dirty="0" smtClean="0">
                <a:latin typeface="Neo Sans" panose="020B0504030504040204" pitchFamily="34" charset="0"/>
              </a:rPr>
              <a:t>Djelatnosti koje ostvaruju pravo dodatne subvencije kamatne stope iz ESIF su svrstane u skupine prema NKD-u:</a:t>
            </a:r>
          </a:p>
          <a:p>
            <a:r>
              <a:rPr lang="hr-HR" altLang="sr-Latn-RS" dirty="0" smtClean="0">
                <a:latin typeface="Neo Sans" panose="020B0504030504040204" pitchFamily="34" charset="0"/>
              </a:rPr>
              <a:t> </a:t>
            </a:r>
          </a:p>
          <a:p>
            <a:r>
              <a:rPr lang="hr-HR" altLang="sr-Latn-RS" b="1" dirty="0" smtClean="0">
                <a:latin typeface="Neo Sans" panose="020B0504030504040204" pitchFamily="34" charset="0"/>
              </a:rPr>
              <a:t>C</a:t>
            </a:r>
            <a:r>
              <a:rPr lang="hr-HR" altLang="sr-Latn-RS" dirty="0" smtClean="0">
                <a:latin typeface="Neo Sans" panose="020B0504030504040204" pitchFamily="34" charset="0"/>
              </a:rPr>
              <a:t> Prerađivačka, </a:t>
            </a:r>
          </a:p>
          <a:p>
            <a:r>
              <a:rPr lang="hr-HR" altLang="sr-Latn-RS" b="1" dirty="0" smtClean="0">
                <a:latin typeface="Neo Sans" panose="020B0504030504040204" pitchFamily="34" charset="0"/>
              </a:rPr>
              <a:t>H</a:t>
            </a:r>
            <a:r>
              <a:rPr lang="hr-HR" altLang="sr-Latn-RS" dirty="0" smtClean="0">
                <a:latin typeface="Neo Sans" panose="020B0504030504040204" pitchFamily="34" charset="0"/>
              </a:rPr>
              <a:t> prijevoz i skladištenje (samo 50.1 Pomorski i obalni prijevoz putnika i 50.3 Prijevoz putnika unutrašnjim vodenim putovima)</a:t>
            </a:r>
          </a:p>
          <a:p>
            <a:r>
              <a:rPr lang="hr-HR" altLang="sr-Latn-RS" b="1" dirty="0" smtClean="0">
                <a:latin typeface="Neo Sans" panose="020B0504030504040204" pitchFamily="34" charset="0"/>
              </a:rPr>
              <a:t>I</a:t>
            </a:r>
            <a:r>
              <a:rPr lang="hr-HR" altLang="sr-Latn-RS" dirty="0" smtClean="0">
                <a:latin typeface="Neo Sans" panose="020B0504030504040204" pitchFamily="34" charset="0"/>
              </a:rPr>
              <a:t> Djelatnosti pružanja smještaja te pripreme i usluživanja hrane, te </a:t>
            </a:r>
          </a:p>
          <a:p>
            <a:r>
              <a:rPr lang="hr-HR" altLang="sr-Latn-RS" b="1" dirty="0" smtClean="0">
                <a:latin typeface="Neo Sans" panose="020B0504030504040204" pitchFamily="34" charset="0"/>
              </a:rPr>
              <a:t>R</a:t>
            </a:r>
            <a:r>
              <a:rPr lang="hr-HR" altLang="sr-Latn-RS" dirty="0" smtClean="0">
                <a:latin typeface="Neo Sans" panose="020B0504030504040204" pitchFamily="34" charset="0"/>
              </a:rPr>
              <a:t> Umjetnost, zabava i rekreacija. </a:t>
            </a:r>
          </a:p>
          <a:p>
            <a:r>
              <a:rPr lang="hr-HR" altLang="sr-Latn-RS" dirty="0" smtClean="0">
                <a:latin typeface="Neo Sans" panose="020B0504030504040204" pitchFamily="34" charset="0"/>
              </a:rPr>
              <a:t> </a:t>
            </a:r>
          </a:p>
          <a:p>
            <a:r>
              <a:rPr lang="hr-HR" altLang="sr-Latn-RS" dirty="0" smtClean="0">
                <a:latin typeface="Neo Sans" panose="020B0504030504040204" pitchFamily="34" charset="0"/>
              </a:rPr>
              <a:t>Navedene djelatnosti su određene na temelju nekoliko faktora kao što su: dodana vrijednost koja se generira iz djelatnosti odnosno doprinos rastu gospodarstva, komplementarnost s drugim povezanim djelatnostima, radna intenzivnost djelatnosti, cijena kapitala koji im je dostupan preko komercijalnih banaka i sl.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E0DCA6B-43C3-4E65-BA63-D0C82A316A32}" type="slidenum">
              <a:rPr lang="en-US" altLang="sr-Latn-RS" smtClean="0">
                <a:latin typeface="Neo Sans" panose="020B0504030504040204" pitchFamily="34" charset="0"/>
              </a:rPr>
              <a:pPr/>
              <a:t>8</a:t>
            </a:fld>
            <a:endParaRPr lang="en-US" altLang="sr-Latn-RS" smtClean="0">
              <a:latin typeface="Neo Sans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4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>
              <a:latin typeface="Neo Sans" panose="020B050403050404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D1D1410-5272-46BE-AE34-8AF4B738E7B1}" type="slidenum">
              <a:rPr lang="en-US" altLang="sr-Latn-RS" smtClean="0">
                <a:latin typeface="Neo Sans" panose="020B0504030504040204" pitchFamily="34" charset="0"/>
              </a:rPr>
              <a:pPr/>
              <a:t>9</a:t>
            </a:fld>
            <a:endParaRPr lang="en-US" altLang="sr-Latn-RS" smtClean="0">
              <a:latin typeface="Neo Sans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6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>
              <a:latin typeface="Neo Sans" panose="020B050403050404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0728968-3B0A-4536-A990-78D284D9067A}" type="slidenum">
              <a:rPr lang="en-US" altLang="sr-Latn-RS" smtClean="0">
                <a:latin typeface="Neo Sans" panose="020B0504030504040204" pitchFamily="34" charset="0"/>
              </a:rPr>
              <a:pPr/>
              <a:t>11</a:t>
            </a:fld>
            <a:endParaRPr lang="en-US" altLang="sr-Latn-RS" smtClean="0">
              <a:latin typeface="Neo Sans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6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>
              <a:latin typeface="Neo Sans" panose="020B050403050404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6D3E1AA-07DA-488F-89BD-3BF37808817D}" type="slidenum">
              <a:rPr lang="en-US" altLang="sr-Latn-RS" smtClean="0">
                <a:latin typeface="Neo Sans" panose="020B0504030504040204" pitchFamily="34" charset="0"/>
              </a:rPr>
              <a:pPr/>
              <a:t>12</a:t>
            </a:fld>
            <a:endParaRPr lang="en-US" altLang="sr-Latn-RS" smtClean="0">
              <a:latin typeface="Neo Sans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2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18152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11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09685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96" y="1744414"/>
            <a:ext cx="10363200" cy="723851"/>
          </a:xfrm>
        </p:spPr>
        <p:txBody>
          <a:bodyPr/>
          <a:lstStyle>
            <a:lvl1pPr>
              <a:defRPr b="0" i="0">
                <a:latin typeface="Neo Sans" panose="020B0504030504040204" pitchFamily="34" charset="0"/>
              </a:defRPr>
            </a:lvl1pPr>
          </a:lstStyle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196" y="2483690"/>
            <a:ext cx="8534400" cy="506095"/>
          </a:xfrm>
        </p:spPr>
        <p:txBody>
          <a:bodyPr>
            <a:noAutofit/>
          </a:bodyPr>
          <a:lstStyle>
            <a:lvl1pPr marL="0" indent="0" algn="l">
              <a:buNone/>
              <a:defRPr sz="2442" cap="all">
                <a:solidFill>
                  <a:schemeClr val="tx1"/>
                </a:solidFill>
                <a:latin typeface="Neo Sans" panose="020B0504030504040204" pitchFamily="34" charset="0"/>
              </a:defRPr>
            </a:lvl1pPr>
            <a:lvl2pPr marL="55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4E7E0C-65F8-4554-BDFA-CD71B26F4AFB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9/6/2016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8AE552-1B24-4418-9C8C-7F5AFBCAEDB3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5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9/6/2016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63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3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9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6520" y="2497542"/>
            <a:ext cx="11119573" cy="28256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931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6520" y="948286"/>
            <a:ext cx="11119573" cy="123535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403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de-AT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2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7088717" y="6582836"/>
            <a:ext cx="2844800" cy="275167"/>
          </a:xfrm>
          <a:prstGeom prst="rect">
            <a:avLst/>
          </a:prstGeom>
        </p:spPr>
        <p:txBody>
          <a:bodyPr/>
          <a:lstStyle/>
          <a:p>
            <a:fld id="{6EE331B7-6CFA-4FA4-A8D6-12EFBC430077}" type="datetimeFigureOut">
              <a:rPr lang="hr-HR">
                <a:solidFill>
                  <a:prstClr val="black"/>
                </a:solidFill>
              </a:rPr>
              <a:pPr/>
              <a:t>6.9.2016.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9230784" y="6582836"/>
            <a:ext cx="2844800" cy="275167"/>
          </a:xfrm>
          <a:prstGeom prst="rect">
            <a:avLst/>
          </a:prstGeom>
        </p:spPr>
        <p:txBody>
          <a:bodyPr/>
          <a:lstStyle/>
          <a:p>
            <a:fld id="{1C538262-302F-46D6-95F1-0F4D50EF0372}" type="slidenum">
              <a:rPr lang="hr-HR">
                <a:solidFill>
                  <a:prstClr val="black"/>
                </a:solidFill>
              </a:rPr>
              <a:pPr/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677459"/>
            <a:ext cx="10799233" cy="4164541"/>
          </a:xfrm>
        </p:spPr>
        <p:txBody>
          <a:bodyPr/>
          <a:lstStyle>
            <a:lvl1pPr marL="0" indent="-430781">
              <a:lnSpc>
                <a:spcPts val="3052"/>
              </a:lnSpc>
              <a:defRPr/>
            </a:lvl1pPr>
            <a:lvl2pPr marL="0" indent="-430781">
              <a:buClr>
                <a:srgbClr val="FFFF00"/>
              </a:buClr>
              <a:buFont typeface="Wingdings" charset="2"/>
              <a:buChar char="§"/>
              <a:defRPr/>
            </a:lvl2pPr>
            <a:lvl3pPr marL="876154" indent="-430323">
              <a:buClr>
                <a:srgbClr val="448CA9"/>
              </a:buClr>
              <a:buFont typeface="Wingdings" panose="05000000000000000000" pitchFamily="2" charset="2"/>
              <a:buChar char="q"/>
              <a:defRPr sz="2442"/>
            </a:lvl3pPr>
            <a:lvl4pPr marL="0" indent="-430781">
              <a:buClr>
                <a:srgbClr val="FFFF00"/>
              </a:buClr>
              <a:buFont typeface="Wingdings" charset="2"/>
              <a:buChar char="§"/>
              <a:defRPr/>
            </a:lvl4pPr>
            <a:lvl5pPr marL="1201805" indent="-430323">
              <a:buClr>
                <a:srgbClr val="EF7F24"/>
              </a:buClr>
              <a:buFont typeface="Wingdings" panose="05000000000000000000" pitchFamily="2" charset="2"/>
              <a:buChar char="q"/>
              <a:defRPr sz="2198"/>
            </a:lvl5pPr>
            <a:lvl7pPr marL="1426659" indent="-279129">
              <a:buClr>
                <a:srgbClr val="B0CB1F"/>
              </a:buClr>
              <a:buFont typeface="Wingdings" panose="05000000000000000000" pitchFamily="2" charset="2"/>
              <a:buChar char="q"/>
              <a:defRPr sz="1953"/>
            </a:lvl7pPr>
            <a:lvl8pPr marL="1973286" indent="-279129">
              <a:spcBef>
                <a:spcPts val="733"/>
              </a:spcBef>
              <a:buClr>
                <a:srgbClr val="FFED00"/>
              </a:buClr>
              <a:buFont typeface="Wingdings" panose="05000000000000000000" pitchFamily="2" charset="2"/>
              <a:buChar char="q"/>
              <a:defRPr sz="1710"/>
            </a:lvl8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2"/>
            <a:r>
              <a:rPr lang="ta-IN" dirty="0" smtClean="0"/>
              <a:t>Second level</a:t>
            </a:r>
          </a:p>
          <a:p>
            <a:pPr lvl="4"/>
            <a:r>
              <a:rPr lang="ta-IN" dirty="0" smtClean="0"/>
              <a:t>Third level</a:t>
            </a:r>
          </a:p>
          <a:p>
            <a:pPr lvl="6"/>
            <a:r>
              <a:rPr lang="ta-IN" dirty="0" smtClean="0"/>
              <a:t>Fourth level</a:t>
            </a:r>
          </a:p>
          <a:p>
            <a:pPr lvl="7"/>
            <a:r>
              <a:rPr lang="ta-IN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0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1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9/6/2016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06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2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6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6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8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2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3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786468"/>
            <a:ext cx="10799233" cy="4131733"/>
          </a:xfrm>
        </p:spPr>
        <p:txBody>
          <a:bodyPr/>
          <a:lstStyle>
            <a:lvl1pPr>
              <a:lnSpc>
                <a:spcPts val="4151"/>
              </a:lnSpc>
              <a:defRPr/>
            </a:lvl1pPr>
            <a:lvl2pPr marL="659055" indent="-438078">
              <a:buClr>
                <a:srgbClr val="008FFF"/>
              </a:buClr>
              <a:buFont typeface="Wingdings" panose="05000000000000000000" pitchFamily="2" charset="2"/>
              <a:buChar char="q"/>
              <a:defRPr/>
            </a:lvl2pPr>
            <a:lvl3pPr marL="1395644" indent="-279129">
              <a:buClr>
                <a:srgbClr val="FF0000"/>
              </a:buClr>
              <a:buFont typeface="Wingdings" panose="05000000000000000000" pitchFamily="2" charset="2"/>
              <a:buChar char="q"/>
              <a:defRPr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/>
            </a:lvl4pPr>
            <a:lvl5pPr marL="2512159" indent="-279129">
              <a:buClr>
                <a:srgbClr val="448CA9"/>
              </a:buClr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069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6519" y="2497543"/>
            <a:ext cx="11119573" cy="2825654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931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6519" y="948285"/>
            <a:ext cx="11119573" cy="123535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403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de-AT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287471"/>
            <a:ext cx="672075" cy="50405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27382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8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9/6/2016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/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71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5533" y="1142049"/>
            <a:ext cx="11119573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8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799777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255287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3639" y="1161099"/>
            <a:ext cx="3570715" cy="41538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832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sz="2564" b="1" dirty="0" smtClean="0">
                <a:solidFill>
                  <a:schemeClr val="tx1"/>
                </a:solidFill>
              </a:rPr>
              <a:t>Click </a:t>
            </a:r>
            <a:r>
              <a:rPr lang="de-AT" sz="2564" b="1" dirty="0" err="1" smtClean="0">
                <a:solidFill>
                  <a:schemeClr val="tx1"/>
                </a:solidFill>
              </a:rPr>
              <a:t>to</a:t>
            </a:r>
            <a:r>
              <a:rPr lang="de-AT" sz="2564" b="1" dirty="0" smtClean="0">
                <a:solidFill>
                  <a:schemeClr val="tx1"/>
                </a:solidFill>
              </a:rPr>
              <a:t> </a:t>
            </a:r>
            <a:r>
              <a:rPr lang="de-AT" sz="2564" b="1" dirty="0" err="1" smtClean="0">
                <a:solidFill>
                  <a:schemeClr val="tx1"/>
                </a:solidFill>
              </a:rPr>
              <a:t>edit</a:t>
            </a:r>
            <a:endParaRPr lang="de-AT" sz="2564" b="1" dirty="0" smtClean="0">
              <a:solidFill>
                <a:schemeClr val="tx1"/>
              </a:solidFill>
            </a:endParaRPr>
          </a:p>
          <a:p>
            <a:pPr lvl="0"/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6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6520" y="2497542"/>
            <a:ext cx="11119573" cy="2825655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2931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de-AT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6520" y="948286"/>
            <a:ext cx="11119573" cy="123535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403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de-AT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287471"/>
            <a:ext cx="672075" cy="50405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27383" y="836712"/>
            <a:ext cx="110412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7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3" y="1483784"/>
            <a:ext cx="10799233" cy="3784600"/>
          </a:xfrm>
        </p:spPr>
        <p:txBody>
          <a:bodyPr/>
          <a:lstStyle>
            <a:lvl1pPr marL="0" indent="-430781">
              <a:lnSpc>
                <a:spcPts val="4151"/>
              </a:lnSpc>
              <a:defRPr/>
            </a:lvl1pPr>
            <a:lvl2pPr marL="0" indent="-430781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430781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430781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430781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6119-6F91-4EDC-B116-17427A3B3E03}" type="datetime1">
              <a:rPr lang="en-US" altLang="sr-Latn-RS">
                <a:solidFill>
                  <a:prstClr val="black"/>
                </a:solidFill>
              </a:rPr>
              <a:pPr>
                <a:defRPr/>
              </a:pPr>
              <a:t>9/6/2016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98C5-CA12-4C8F-AB17-E950DCB278DB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1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3" y="1483784"/>
            <a:ext cx="10799233" cy="3784600"/>
          </a:xfrm>
        </p:spPr>
        <p:txBody>
          <a:bodyPr/>
          <a:lstStyle>
            <a:lvl1pPr marL="0" indent="-430781">
              <a:lnSpc>
                <a:spcPts val="4151"/>
              </a:lnSpc>
              <a:defRPr/>
            </a:lvl1pPr>
            <a:lvl2pPr marL="0" indent="-430781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430781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430781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430781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5C88-B07D-4F5A-B634-45DF640A5BDE}" type="datetime1">
              <a:rPr lang="en-US" altLang="sr-Latn-RS">
                <a:solidFill>
                  <a:prstClr val="black"/>
                </a:solidFill>
              </a:rPr>
              <a:pPr>
                <a:defRPr/>
              </a:pPr>
              <a:t>9/6/2016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DA44-F225-43D0-BA1D-FE338A50368C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3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483784"/>
            <a:ext cx="10799233" cy="3784600"/>
          </a:xfrm>
        </p:spPr>
        <p:txBody>
          <a:bodyPr/>
          <a:lstStyle>
            <a:lvl1pPr marL="0" indent="-470388">
              <a:lnSpc>
                <a:spcPts val="4533"/>
              </a:lnSpc>
              <a:defRPr/>
            </a:lvl1pPr>
            <a:lvl2pPr marL="0" indent="-470388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470388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470388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470388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1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FE7A-F97E-4496-BE77-207526A645C0}" type="datetime1">
              <a:rPr lang="en-US" altLang="sr-Latn-RS"/>
              <a:pPr>
                <a:defRPr/>
              </a:pPr>
              <a:t>9/6/2016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7104-98F6-44A9-88C8-EB90772130E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8573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95" y="3316025"/>
            <a:ext cx="10363200" cy="1362075"/>
          </a:xfrm>
        </p:spPr>
        <p:txBody>
          <a:bodyPr/>
          <a:lstStyle>
            <a:lvl1pPr algn="l">
              <a:defRPr sz="4884" b="0" i="0" cap="none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395" y="1815836"/>
            <a:ext cx="10363200" cy="1500187"/>
          </a:xfrm>
        </p:spPr>
        <p:txBody>
          <a:bodyPr anchor="b"/>
          <a:lstStyle>
            <a:lvl1pPr marL="0" indent="0">
              <a:buNone/>
              <a:defRPr sz="2442">
                <a:solidFill>
                  <a:schemeClr val="tx1"/>
                </a:solidFill>
              </a:defRPr>
            </a:lvl1pPr>
            <a:lvl2pPr marL="5582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2pPr>
            <a:lvl3pPr marL="1116516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3pPr>
            <a:lvl4pPr marL="1674773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4pPr>
            <a:lvl5pPr marL="2233031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5pPr>
            <a:lvl6pPr marL="2791289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6pPr>
            <a:lvl7pPr marL="334954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7pPr>
            <a:lvl8pPr marL="3907804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8pPr>
            <a:lvl9pPr marL="4466062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807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7" y="1475681"/>
            <a:ext cx="5243664" cy="3963512"/>
          </a:xfrm>
        </p:spPr>
        <p:txBody>
          <a:bodyPr/>
          <a:lstStyle>
            <a:lvl1pPr>
              <a:defRPr sz="2686"/>
            </a:lvl1pPr>
            <a:lvl2pPr marL="0" indent="-219787">
              <a:buClr>
                <a:srgbClr val="FF0000"/>
              </a:buClr>
              <a:buFont typeface="Wingdings" panose="05000000000000000000" pitchFamily="2" charset="2"/>
              <a:buChar char="q"/>
              <a:defRPr sz="2686"/>
            </a:lvl2pPr>
            <a:lvl3pPr marL="518696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442"/>
            </a:lvl3pPr>
            <a:lvl4pPr marL="813210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4pPr>
            <a:lvl5pPr marL="1107724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130091" y="1475681"/>
            <a:ext cx="5243664" cy="3963512"/>
          </a:xfrm>
        </p:spPr>
        <p:txBody>
          <a:bodyPr/>
          <a:lstStyle>
            <a:lvl1pPr>
              <a:defRPr sz="2686"/>
            </a:lvl1pPr>
            <a:lvl2pPr marL="0" indent="-219787">
              <a:buClr>
                <a:srgbClr val="FF0000"/>
              </a:buClr>
              <a:buFont typeface="Wingdings" panose="05000000000000000000" pitchFamily="2" charset="2"/>
              <a:buChar char="q"/>
              <a:defRPr sz="2686"/>
            </a:lvl2pPr>
            <a:lvl3pPr marL="518696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442"/>
            </a:lvl3pPr>
            <a:lvl4pPr marL="813210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4pPr>
            <a:lvl5pPr marL="1107724" indent="-279129">
              <a:buClr>
                <a:srgbClr val="FF0000"/>
              </a:buClr>
              <a:buFont typeface="Wingdings" panose="05000000000000000000" pitchFamily="2" charset="2"/>
              <a:buChar char="q"/>
              <a:defRPr sz="2198"/>
            </a:lvl5pPr>
            <a:lvl6pPr>
              <a:defRPr sz="2198"/>
            </a:lvl6pPr>
            <a:lvl7pPr>
              <a:defRPr sz="2198"/>
            </a:lvl7pPr>
            <a:lvl8pPr>
              <a:defRPr sz="2198"/>
            </a:lvl8pPr>
            <a:lvl9pPr>
              <a:defRPr sz="21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466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258" indent="0">
              <a:buNone/>
              <a:defRPr sz="2442" b="1"/>
            </a:lvl2pPr>
            <a:lvl3pPr marL="1116516" indent="0">
              <a:buNone/>
              <a:defRPr sz="2198" b="1"/>
            </a:lvl3pPr>
            <a:lvl4pPr marL="1674773" indent="0">
              <a:buNone/>
              <a:defRPr sz="1953" b="1"/>
            </a:lvl4pPr>
            <a:lvl5pPr marL="2233031" indent="0">
              <a:buNone/>
              <a:defRPr sz="1953" b="1"/>
            </a:lvl5pPr>
            <a:lvl6pPr marL="2791289" indent="0">
              <a:buNone/>
              <a:defRPr sz="1953" b="1"/>
            </a:lvl6pPr>
            <a:lvl7pPr marL="3349547" indent="0">
              <a:buNone/>
              <a:defRPr sz="1953" b="1"/>
            </a:lvl7pPr>
            <a:lvl8pPr marL="3907804" indent="0">
              <a:buNone/>
              <a:defRPr sz="1953" b="1"/>
            </a:lvl8pPr>
            <a:lvl9pPr marL="4466062" indent="0">
              <a:buNone/>
              <a:defRPr sz="19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931"/>
            </a:lvl1pPr>
            <a:lvl2pPr marL="659055" indent="-438078">
              <a:buClr>
                <a:srgbClr val="008F43"/>
              </a:buClr>
              <a:buFont typeface="Wingdings" panose="05000000000000000000" pitchFamily="2" charset="2"/>
              <a:buChar char="q"/>
              <a:defRPr sz="2442"/>
            </a:lvl2pPr>
            <a:lvl3pPr marL="1395644" indent="-279129">
              <a:buClr>
                <a:srgbClr val="008F43"/>
              </a:buClr>
              <a:buFont typeface="Wingdings" panose="05000000000000000000" pitchFamily="2" charset="2"/>
              <a:buChar char="q"/>
              <a:defRPr sz="2198"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4pPr>
            <a:lvl5pPr marL="2512159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3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258" indent="0">
              <a:buNone/>
              <a:defRPr sz="2442" b="1"/>
            </a:lvl2pPr>
            <a:lvl3pPr marL="1116516" indent="0">
              <a:buNone/>
              <a:defRPr sz="2198" b="1"/>
            </a:lvl3pPr>
            <a:lvl4pPr marL="1674773" indent="0">
              <a:buNone/>
              <a:defRPr sz="1953" b="1"/>
            </a:lvl4pPr>
            <a:lvl5pPr marL="2233031" indent="0">
              <a:buNone/>
              <a:defRPr sz="1953" b="1"/>
            </a:lvl5pPr>
            <a:lvl6pPr marL="2791289" indent="0">
              <a:buNone/>
              <a:defRPr sz="1953" b="1"/>
            </a:lvl6pPr>
            <a:lvl7pPr marL="3349547" indent="0">
              <a:buNone/>
              <a:defRPr sz="1953" b="1"/>
            </a:lvl7pPr>
            <a:lvl8pPr marL="3907804" indent="0">
              <a:buNone/>
              <a:defRPr sz="1953" b="1"/>
            </a:lvl8pPr>
            <a:lvl9pPr marL="4466062" indent="0">
              <a:buNone/>
              <a:defRPr sz="19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931"/>
            </a:lvl1pPr>
            <a:lvl2pPr marL="659055" indent="-438078">
              <a:buClr>
                <a:srgbClr val="008F43"/>
              </a:buClr>
              <a:buFont typeface="Wingdings" panose="05000000000000000000" pitchFamily="2" charset="2"/>
              <a:buChar char="q"/>
              <a:defRPr sz="2442"/>
            </a:lvl2pPr>
            <a:lvl3pPr marL="1395644" indent="-279129">
              <a:buClr>
                <a:srgbClr val="008F43"/>
              </a:buClr>
              <a:buFont typeface="Wingdings" panose="05000000000000000000" pitchFamily="2" charset="2"/>
              <a:buChar char="q"/>
              <a:defRPr sz="2198"/>
            </a:lvl3pPr>
            <a:lvl4pPr marL="1953902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4pPr>
            <a:lvl5pPr marL="2512159" indent="-279129">
              <a:buClr>
                <a:srgbClr val="008F43"/>
              </a:buClr>
              <a:buFont typeface="Wingdings" panose="05000000000000000000" pitchFamily="2" charset="2"/>
              <a:buChar char="q"/>
              <a:defRPr sz="1953"/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199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96">
                <a:latin typeface="Neo Sans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226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894233" y="5721352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F27F2-747C-4350-AAAD-45090DCF313F}" type="datetime1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9/6/2016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84" y="6582834"/>
            <a:ext cx="2844800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58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EAE051-A238-47EA-AC28-1BAA91235701}" type="slidenum">
              <a:rPr lang="en-US" altLang="sr-Latn-RS" smtClean="0">
                <a:solidFill>
                  <a:prstClr val="black"/>
                </a:solidFill>
                <a:ea typeface="ＭＳ Ｐゴシック" charset="-128"/>
              </a:rPr>
              <a:pPr defTabSz="55825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1424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35874"/>
            <a:ext cx="4011084" cy="1162051"/>
          </a:xfrm>
        </p:spPr>
        <p:txBody>
          <a:bodyPr anchor="b"/>
          <a:lstStyle>
            <a:lvl1pPr algn="l">
              <a:defRPr sz="2442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752496"/>
            <a:ext cx="6815667" cy="4953021"/>
          </a:xfrm>
        </p:spPr>
        <p:txBody>
          <a:bodyPr/>
          <a:lstStyle>
            <a:lvl1pPr>
              <a:defRPr sz="2686"/>
            </a:lvl1pPr>
            <a:lvl2pPr>
              <a:buClr>
                <a:schemeClr val="accent1"/>
              </a:buClr>
              <a:defRPr sz="2686"/>
            </a:lvl2pPr>
            <a:lvl3pPr>
              <a:buClr>
                <a:schemeClr val="accent1"/>
              </a:buClr>
              <a:defRPr sz="2442"/>
            </a:lvl3pPr>
            <a:lvl4pPr>
              <a:buClr>
                <a:schemeClr val="accent1"/>
              </a:buClr>
              <a:defRPr sz="2442"/>
            </a:lvl4pPr>
            <a:lvl5pPr>
              <a:buClr>
                <a:schemeClr val="accent1"/>
              </a:buClr>
              <a:defRPr sz="2442"/>
            </a:lvl5pPr>
            <a:lvl6pPr>
              <a:defRPr sz="2442"/>
            </a:lvl6pPr>
            <a:lvl7pPr>
              <a:defRPr sz="2442"/>
            </a:lvl7pPr>
            <a:lvl8pPr>
              <a:defRPr sz="2442"/>
            </a:lvl8pPr>
            <a:lvl9pPr>
              <a:defRPr sz="24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97926"/>
            <a:ext cx="4011084" cy="3799915"/>
          </a:xfrm>
        </p:spPr>
        <p:txBody>
          <a:bodyPr/>
          <a:lstStyle>
            <a:lvl1pPr marL="0" indent="0">
              <a:buNone/>
              <a:defRPr sz="1710"/>
            </a:lvl1pPr>
            <a:lvl2pPr marL="558258" indent="0">
              <a:buNone/>
              <a:defRPr sz="1465"/>
            </a:lvl2pPr>
            <a:lvl3pPr marL="1116516" indent="0">
              <a:buNone/>
              <a:defRPr sz="1221"/>
            </a:lvl3pPr>
            <a:lvl4pPr marL="1674773" indent="0">
              <a:buNone/>
              <a:defRPr sz="1099"/>
            </a:lvl4pPr>
            <a:lvl5pPr marL="2233031" indent="0">
              <a:buNone/>
              <a:defRPr sz="1099"/>
            </a:lvl5pPr>
            <a:lvl6pPr marL="2791289" indent="0">
              <a:buNone/>
              <a:defRPr sz="1099"/>
            </a:lvl6pPr>
            <a:lvl7pPr marL="3349547" indent="0">
              <a:buNone/>
              <a:defRPr sz="1099"/>
            </a:lvl7pPr>
            <a:lvl8pPr marL="3907804" indent="0">
              <a:buNone/>
              <a:defRPr sz="1099"/>
            </a:lvl8pPr>
            <a:lvl9pPr marL="4466062" indent="0">
              <a:buNone/>
              <a:defRPr sz="10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1046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42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03394"/>
            <a:ext cx="7315200" cy="3924183"/>
          </a:xfrm>
        </p:spPr>
        <p:txBody>
          <a:bodyPr rtlCol="0">
            <a:normAutofit/>
          </a:bodyPr>
          <a:lstStyle>
            <a:lvl1pPr marL="0" indent="0">
              <a:buNone/>
              <a:defRPr sz="3908">
                <a:latin typeface="Neo Sans"/>
              </a:defRPr>
            </a:lvl1pPr>
            <a:lvl2pPr marL="558258" indent="0">
              <a:buNone/>
              <a:defRPr sz="3419"/>
            </a:lvl2pPr>
            <a:lvl3pPr marL="1116516" indent="0">
              <a:buNone/>
              <a:defRPr sz="2931"/>
            </a:lvl3pPr>
            <a:lvl4pPr marL="1674773" indent="0">
              <a:buNone/>
              <a:defRPr sz="2442"/>
            </a:lvl4pPr>
            <a:lvl5pPr marL="2233031" indent="0">
              <a:buNone/>
              <a:defRPr sz="2442"/>
            </a:lvl5pPr>
            <a:lvl6pPr marL="2791289" indent="0">
              <a:buNone/>
              <a:defRPr sz="2442"/>
            </a:lvl6pPr>
            <a:lvl7pPr marL="3349547" indent="0">
              <a:buNone/>
              <a:defRPr sz="2442"/>
            </a:lvl7pPr>
            <a:lvl8pPr marL="3907804" indent="0">
              <a:buNone/>
              <a:defRPr sz="2442"/>
            </a:lvl8pPr>
            <a:lvl9pPr marL="4466062" indent="0">
              <a:buNone/>
              <a:defRPr sz="2442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710"/>
            </a:lvl1pPr>
            <a:lvl2pPr marL="558258" indent="0">
              <a:buNone/>
              <a:defRPr sz="1465"/>
            </a:lvl2pPr>
            <a:lvl3pPr marL="1116516" indent="0">
              <a:buNone/>
              <a:defRPr sz="1221"/>
            </a:lvl3pPr>
            <a:lvl4pPr marL="1674773" indent="0">
              <a:buNone/>
              <a:defRPr sz="1099"/>
            </a:lvl4pPr>
            <a:lvl5pPr marL="2233031" indent="0">
              <a:buNone/>
              <a:defRPr sz="1099"/>
            </a:lvl5pPr>
            <a:lvl6pPr marL="2791289" indent="0">
              <a:buNone/>
              <a:defRPr sz="1099"/>
            </a:lvl6pPr>
            <a:lvl7pPr marL="3349547" indent="0">
              <a:buNone/>
              <a:defRPr sz="1099"/>
            </a:lvl7pPr>
            <a:lvl8pPr marL="3907804" indent="0">
              <a:buNone/>
              <a:defRPr sz="1099"/>
            </a:lvl8pPr>
            <a:lvl9pPr marL="4466062" indent="0">
              <a:buNone/>
              <a:defRPr sz="10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20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MRRFEU pasica logotipi pptx 16x9.pn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18152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3" y="275167"/>
            <a:ext cx="107992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2" y="1849544"/>
            <a:ext cx="11181081" cy="409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en-US" altLang="sr-Latn-RS" dirty="0" smtClean="0"/>
          </a:p>
        </p:txBody>
      </p:sp>
      <p:pic>
        <p:nvPicPr>
          <p:cNvPr id="6" name="Picture 6" descr="background pptx 16x9 inside.jpg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MRRFEU pasica logotipi pptx 16x9 new.png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5509685"/>
            <a:ext cx="11391900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5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hdr="0" ftr="0" dt="0"/>
  <p:txStyles>
    <p:titleStyle>
      <a:lvl1pPr algn="l" defTabSz="558258" rtl="0" eaLnBrk="1" fontAlgn="base" hangingPunct="1">
        <a:spcBef>
          <a:spcPct val="0"/>
        </a:spcBef>
        <a:spcAft>
          <a:spcPct val="0"/>
        </a:spcAft>
        <a:defRPr sz="4396" kern="1200">
          <a:solidFill>
            <a:schemeClr val="tx1"/>
          </a:solidFill>
          <a:latin typeface="Neo Sans Medium"/>
          <a:ea typeface="ＭＳ Ｐゴシック" charset="0"/>
          <a:cs typeface="Neo Sans Medium"/>
        </a:defRPr>
      </a:lvl1pPr>
      <a:lvl2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2pPr>
      <a:lvl3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3pPr>
      <a:lvl4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4pPr>
      <a:lvl5pPr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5pPr>
      <a:lvl6pPr marL="558258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1116516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674773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2233031" algn="l" defTabSz="558258" rtl="0" eaLnBrk="1" fontAlgn="base" hangingPunct="1">
        <a:spcBef>
          <a:spcPct val="0"/>
        </a:spcBef>
        <a:spcAft>
          <a:spcPct val="0"/>
        </a:spcAft>
        <a:defRPr sz="4396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418694" indent="-418694" algn="l" defTabSz="558258" rtl="0" eaLnBrk="1" fontAlgn="base" hangingPunct="1">
        <a:lnSpc>
          <a:spcPts val="3908"/>
        </a:lnSpc>
        <a:spcBef>
          <a:spcPct val="20000"/>
        </a:spcBef>
        <a:spcAft>
          <a:spcPct val="0"/>
        </a:spcAft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1pPr>
      <a:lvl2pPr marL="659055" indent="-438078" algn="l" defTabSz="558258" rtl="0" eaLnBrk="1" fontAlgn="base" hangingPunct="1">
        <a:spcBef>
          <a:spcPts val="366"/>
        </a:spcBef>
        <a:spcAft>
          <a:spcPct val="0"/>
        </a:spcAft>
        <a:buClr>
          <a:srgbClr val="0093DD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2pPr>
      <a:lvl3pPr marL="1395644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008F43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3pPr>
      <a:lvl4pPr marL="1953902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EF7F24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4pPr>
      <a:lvl5pPr marL="2512159" indent="-279129" algn="l" defTabSz="558258" rtl="0" eaLnBrk="1" fontAlgn="base" hangingPunct="1">
        <a:spcBef>
          <a:spcPct val="20000"/>
        </a:spcBef>
        <a:spcAft>
          <a:spcPct val="0"/>
        </a:spcAft>
        <a:buClr>
          <a:srgbClr val="448CA9"/>
        </a:buClr>
        <a:buFont typeface="Wingdings" panose="05000000000000000000" pitchFamily="2" charset="2"/>
        <a:buChar char="q"/>
        <a:defRPr sz="2931" kern="1200">
          <a:solidFill>
            <a:schemeClr val="tx1"/>
          </a:solidFill>
          <a:latin typeface="Neo Sans"/>
          <a:ea typeface="ＭＳ Ｐゴシック" charset="0"/>
          <a:cs typeface="Neo Sans"/>
        </a:defRPr>
      </a:lvl5pPr>
      <a:lvl6pPr marL="3070417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6pPr>
      <a:lvl7pPr marL="3628675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7pPr>
      <a:lvl8pPr marL="4186933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8pPr>
      <a:lvl9pPr marL="4745190" indent="-279129" algn="l" defTabSz="558258" rtl="0" eaLnBrk="1" latinLnBrk="0" hangingPunct="1">
        <a:spcBef>
          <a:spcPct val="20000"/>
        </a:spcBef>
        <a:buFont typeface="Arial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1pPr>
      <a:lvl2pPr marL="558258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2pPr>
      <a:lvl3pPr marL="1116516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3pPr>
      <a:lvl4pPr marL="1674773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33031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791289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349547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907804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466062" algn="l" defTabSz="558258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32885" y="1289051"/>
            <a:ext cx="11120967" cy="723900"/>
          </a:xfrm>
        </p:spPr>
        <p:txBody>
          <a:bodyPr/>
          <a:lstStyle/>
          <a:p>
            <a:r>
              <a:rPr lang="hr-HR" altLang="sr-Latn-RS" smtClean="0">
                <a:latin typeface="VladaRHSans Med" panose="02000000000000000000" pitchFamily="50" charset="-18"/>
                <a:cs typeface="VladaRHSans Med" panose="02000000000000000000" pitchFamily="50" charset="-18"/>
              </a:rPr>
              <a:t>Financijski instrumenti</a:t>
            </a:r>
            <a:endParaRPr lang="en-US" altLang="sr-Latn-RS" smtClean="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632884" y="2012951"/>
            <a:ext cx="11436349" cy="2698749"/>
          </a:xfrm>
        </p:spPr>
        <p:txBody>
          <a:bodyPr/>
          <a:lstStyle/>
          <a:p>
            <a:r>
              <a:rPr lang="hr-HR" altLang="sr-Latn-RS" b="1" cap="none" dirty="0" smtClean="0">
                <a:latin typeface="Neo Sans" panose="020B0504030504040204" pitchFamily="34" charset="0"/>
                <a:cs typeface="VladaRHSans Reg" panose="02000000000000000000" pitchFamily="50" charset="-18"/>
              </a:rPr>
              <a:t>HAMAG-BICRO</a:t>
            </a:r>
          </a:p>
        </p:txBody>
      </p:sp>
      <p:pic>
        <p:nvPicPr>
          <p:cNvPr id="717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>
                <a:latin typeface="VladaRHSans Med" panose="02000000000000000000" pitchFamily="50" charset="-18"/>
                <a:cs typeface="VladaRHSans Med" panose="02000000000000000000" pitchFamily="50" charset="-18"/>
              </a:rPr>
              <a:t>Pojedinačna jamstva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30784" y="6582834"/>
            <a:ext cx="284480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35271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962301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571886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181470" indent="-304792" defTabSz="609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D5CEB6-0C4E-4ECC-9F68-F6FB03FD2A79}" type="slidenum">
              <a:rPr lang="en-US" altLang="sr-Latn-RS" smtClean="0">
                <a:solidFill>
                  <a:srgbClr val="7F7F7F"/>
                </a:solidFill>
                <a:latin typeface="VladaRHSans Reg" panose="02000000000000000000" pitchFamily="50" charset="-18"/>
              </a:rPr>
              <a:pPr/>
              <a:t>10</a:t>
            </a:fld>
            <a:endParaRPr lang="en-US" altLang="sr-Latn-RS" smtClean="0">
              <a:solidFill>
                <a:srgbClr val="7F7F7F"/>
              </a:solidFill>
              <a:latin typeface="VladaRHSans Reg" panose="02000000000000000000" pitchFamily="50" charset="-1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716286"/>
              </p:ext>
            </p:extLst>
          </p:nvPr>
        </p:nvGraphicFramePr>
        <p:xfrm>
          <a:off x="685801" y="1483783"/>
          <a:ext cx="10799232" cy="472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latin typeface="VladaRHSans Med" panose="02000000000000000000" pitchFamily="50" charset="-18"/>
                <a:cs typeface="VladaRHSans Med" panose="02000000000000000000" pitchFamily="50" charset="-18"/>
              </a:rPr>
              <a:t>Instrumenti zajma</a:t>
            </a:r>
            <a:endParaRPr lang="en-US" altLang="sr-Latn-RS" smtClean="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M</a:t>
            </a:r>
            <a:r>
              <a:rPr lang="en-GB" altLang="sr-Latn-RS" sz="2667" b="1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ikro</a:t>
            </a:r>
            <a:r>
              <a:rPr lang="hr-HR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zajmovi</a:t>
            </a:r>
            <a:r>
              <a:rPr lang="en-GB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su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hr-HR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zajmovi 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do 25.000 EUR (u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kunskoj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protuvrijednosti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)</a:t>
            </a:r>
            <a:r>
              <a:rPr lang="hr-HR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namijenjeni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malim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poduzetnicima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,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uključujući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mikro-poduzetnike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,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obrte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.</a:t>
            </a:r>
            <a:endParaRPr lang="hr-HR" altLang="sr-Latn-RS" sz="2667" dirty="0"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r>
              <a:rPr lang="hr-HR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M</a:t>
            </a:r>
            <a:r>
              <a:rPr lang="en-GB" altLang="sr-Latn-RS" sz="2667" b="1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ali</a:t>
            </a:r>
            <a:r>
              <a:rPr lang="en-GB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hr-HR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zajmovi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su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hr-HR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zajmovi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namijenjeni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MSP-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ima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u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iznosu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između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25.001 EUR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50.000 EUR (u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kunskoj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protuvrijednosti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)</a:t>
            </a:r>
            <a:r>
              <a:rPr lang="hr-HR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namijenjeni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malim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poduzetnicima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,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uključujući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mikro-poduzetnike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,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i</a:t>
            </a:r>
            <a:r>
              <a:rPr lang="en-GB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en-GB" altLang="sr-Latn-RS" sz="2667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obrte</a:t>
            </a:r>
            <a:r>
              <a:rPr lang="hr-HR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.</a:t>
            </a:r>
          </a:p>
          <a:p>
            <a:pPr eaLnBrk="1" hangingPunct="1"/>
            <a:endParaRPr lang="en-US" altLang="sr-Latn-RS" dirty="0" smtClean="0"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30784" y="6582834"/>
            <a:ext cx="284480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2FFCD8F-B31A-4EA9-9C34-523EE2ACCFEB}" type="slidenum">
              <a:rPr lang="en-US" altLang="sr-Latn-RS" sz="1333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sr-Latn-RS" sz="1333">
              <a:solidFill>
                <a:srgbClr val="7F7F7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30784" y="6582834"/>
            <a:ext cx="284480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15EA3824-68CE-4080-88D6-CB937D02B502}" type="slidenum">
              <a:rPr lang="en-US" altLang="sr-Latn-RS" sz="1333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sr-Latn-RS" sz="1333">
              <a:solidFill>
                <a:srgbClr val="7F7F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449860"/>
              </p:ext>
            </p:extLst>
          </p:nvPr>
        </p:nvGraphicFramePr>
        <p:xfrm>
          <a:off x="925417" y="350309"/>
          <a:ext cx="10344837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5" imgW="9496357" imgH="5648415" progId="Excel.Sheet.12">
                  <p:embed/>
                </p:oleObj>
              </mc:Choice>
              <mc:Fallback>
                <p:oleObj name="Worksheet" r:id="rId5" imgW="9496357" imgH="56484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5417" y="350309"/>
                        <a:ext cx="10344837" cy="564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8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latin typeface="VladaRHSans Med" panose="02000000000000000000" pitchFamily="50" charset="-18"/>
                <a:cs typeface="VladaRHSans Med" panose="02000000000000000000" pitchFamily="50" charset="-18"/>
              </a:rPr>
              <a:t>Sadržaj prezentacije</a:t>
            </a:r>
            <a:endParaRPr lang="en-US" altLang="sr-Latn-RS" smtClean="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5107827E-8425-4810-9A1D-F561D3B6F8DC}" type="slidenum">
              <a:rPr lang="en-US" altLang="sr-Latn-RS" sz="1333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sr-Latn-RS" sz="1333">
              <a:solidFill>
                <a:schemeClr val="bg1"/>
              </a:solidFill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507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altLang="sr-Latn-RS" dirty="0" smtClean="0">
                <a:solidFill>
                  <a:srgbClr val="FF0000"/>
                </a:solidFill>
                <a:latin typeface="VladaRHSans Bld" panose="02000000000000000000" pitchFamily="50" charset="-18"/>
                <a:cs typeface="VladaRHSans Reg" panose="02000000000000000000" pitchFamily="50" charset="-18"/>
              </a:rPr>
              <a:t>Ex ante procjena za financijske instrumente</a:t>
            </a:r>
            <a:endParaRPr lang="ta-IN" altLang="sr-Latn-RS" dirty="0" smtClean="0">
              <a:solidFill>
                <a:srgbClr val="FF000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lvl="4" indent="-455073">
              <a:buClr>
                <a:srgbClr val="448CA9"/>
              </a:buClr>
              <a:buFont typeface="Wingdings" panose="05000000000000000000" pitchFamily="2" charset="2"/>
              <a:buChar char="§"/>
            </a:pPr>
            <a:r>
              <a:rPr lang="hr-HR" altLang="sr-Latn-RS" dirty="0" err="1" smtClean="0">
                <a:solidFill>
                  <a:srgbClr val="448CA9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Portfeljna</a:t>
            </a:r>
            <a:r>
              <a:rPr lang="hr-HR" altLang="sr-Latn-RS" dirty="0" smtClean="0">
                <a:solidFill>
                  <a:srgbClr val="448CA9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jamstva</a:t>
            </a:r>
            <a:endParaRPr lang="ta-IN" altLang="sr-Latn-RS" dirty="0" smtClean="0">
              <a:solidFill>
                <a:srgbClr val="448CA9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lvl="4" indent="-455073">
              <a:buClr>
                <a:srgbClr val="008F43"/>
              </a:buClr>
              <a:buFont typeface="Wingdings" panose="05000000000000000000" pitchFamily="2" charset="2"/>
              <a:buChar char="§"/>
            </a:pPr>
            <a:r>
              <a:rPr lang="hr-HR" altLang="sr-Latn-RS" dirty="0" smtClean="0">
                <a:solidFill>
                  <a:srgbClr val="008F43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Pojedinačna jamstva</a:t>
            </a:r>
            <a:endParaRPr lang="ta-IN" altLang="sr-Latn-RS" dirty="0" smtClean="0">
              <a:solidFill>
                <a:srgbClr val="008F43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455073">
              <a:buClr>
                <a:srgbClr val="EF7F24"/>
              </a:buClr>
              <a:buFont typeface="Wingdings" panose="05000000000000000000" pitchFamily="2" charset="2"/>
              <a:buChar char="§"/>
            </a:pPr>
            <a:r>
              <a:rPr lang="hr-HR" altLang="sr-Latn-RS" dirty="0" smtClean="0">
                <a:solidFill>
                  <a:srgbClr val="EF7F24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Mikro zajmovi</a:t>
            </a:r>
            <a:endParaRPr lang="ta-IN" altLang="sr-Latn-RS" dirty="0" smtClean="0">
              <a:solidFill>
                <a:srgbClr val="EF7F24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455073">
              <a:buClr>
                <a:srgbClr val="0093DD"/>
              </a:buClr>
              <a:buFont typeface="Wingdings" panose="05000000000000000000" pitchFamily="2" charset="2"/>
              <a:buChar char="§"/>
            </a:pPr>
            <a:r>
              <a:rPr lang="hr-HR" altLang="sr-Latn-RS" dirty="0" smtClean="0">
                <a:solidFill>
                  <a:srgbClr val="0093DD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Mali zajmovi</a:t>
            </a:r>
            <a:endParaRPr lang="ta-IN" altLang="sr-Latn-RS" dirty="0" smtClean="0">
              <a:solidFill>
                <a:srgbClr val="0093DD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>
                <a:solidFill>
                  <a:srgbClr val="FF0000"/>
                </a:solidFill>
                <a:latin typeface="VladaRHSans Bld" panose="02000000000000000000" pitchFamily="50" charset="-18"/>
                <a:cs typeface="VladaRHSans Med" panose="02000000000000000000" pitchFamily="50" charset="-18"/>
              </a:rPr>
              <a:t>Ex-ante procjena za financijske instrumente</a:t>
            </a:r>
            <a:endParaRPr lang="en-US" altLang="sr-Latn-RS" sz="4000">
              <a:solidFill>
                <a:srgbClr val="FF0000"/>
              </a:solidFill>
              <a:latin typeface="VladaRHSans Bl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2933" dirty="0">
                <a:latin typeface="VladaRHSans Bld" charset="0"/>
              </a:rPr>
              <a:t>RASPOLOŽIVOST FINANCIJSKIH SREDSTAVA, POSEBNO ZA MSP-OVE JE NEDOSTATNA</a:t>
            </a:r>
          </a:p>
          <a:p>
            <a:pPr marL="457189" lvl="4" indent="-457189">
              <a:buFont typeface="Arial" panose="020B0604020202020204" pitchFamily="34" charset="0"/>
              <a:buChar char="•"/>
              <a:defRPr/>
            </a:pPr>
            <a:r>
              <a:rPr lang="hr-HR" sz="2933" dirty="0">
                <a:latin typeface="VladaRHSans Bld" charset="0"/>
              </a:rPr>
              <a:t>JAVNI IZVORI (nedostatni)</a:t>
            </a:r>
          </a:p>
          <a:p>
            <a:pPr marL="457189" lvl="3" indent="-457189">
              <a:buFont typeface="Arial" panose="020B0604020202020204" pitchFamily="34" charset="0"/>
              <a:buChar char="•"/>
              <a:defRPr/>
            </a:pPr>
            <a:r>
              <a:rPr lang="hr-HR" sz="2933" dirty="0">
                <a:latin typeface="VladaRHSans Bld" charset="0"/>
              </a:rPr>
              <a:t>PRIVATNI IZVORI (nisu dostupni zbog prevelikog rizika)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hr-HR" sz="2933" dirty="0">
                <a:latin typeface="VladaRHSans Bld" charset="0"/>
              </a:rPr>
              <a:t>financijski jaz koji je posljedica utvrđenog tržišnog nedostatka, u RH kreće između 308 i 542 </a:t>
            </a:r>
            <a:r>
              <a:rPr lang="hr-HR" sz="2933" dirty="0" err="1">
                <a:latin typeface="VladaRHSans Bld" charset="0"/>
              </a:rPr>
              <a:t>mil</a:t>
            </a:r>
            <a:r>
              <a:rPr lang="hr-HR" sz="2933" dirty="0">
                <a:latin typeface="VladaRHSans Bld" charset="0"/>
              </a:rPr>
              <a:t> EUR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endParaRPr lang="hr-HR" altLang="sr-Latn-RS" dirty="0">
              <a:solidFill>
                <a:srgbClr val="FF0000"/>
              </a:solidFill>
              <a:latin typeface="VladaRHSans Bld" charset="0"/>
            </a:endParaRPr>
          </a:p>
          <a:p>
            <a:pPr eaLnBrk="1" hangingPunct="1">
              <a:defRPr/>
            </a:pPr>
            <a:r>
              <a:rPr lang="en-US" altLang="sr-Latn-RS" dirty="0" smtClean="0">
                <a:latin typeface="VladaRHSans Reg" charset="0"/>
              </a:rPr>
              <a:t> 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30784" y="6582834"/>
            <a:ext cx="284480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F79BFC2D-978B-4015-9AE3-4D57C49CBC54}" type="slidenum">
              <a:rPr lang="en-US" altLang="sr-Latn-RS" sz="1333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sr-Latn-RS" sz="1333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>
                <a:solidFill>
                  <a:srgbClr val="FF0000"/>
                </a:solidFill>
                <a:latin typeface="VladaRHSans Bld" panose="02000000000000000000" pitchFamily="50" charset="-18"/>
                <a:cs typeface="VladaRHSans Med" panose="02000000000000000000" pitchFamily="50" charset="-18"/>
              </a:rPr>
              <a:t>Uzroci nedostupnosti izvora financiranja</a:t>
            </a:r>
            <a:endParaRPr lang="hr-HR" altLang="sr-Latn-RS" sz="400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VladaRHSans Bld" charset="0"/>
              </a:rPr>
              <a:t>Visoke razine neizvjesnosti u odnosu na ekonomske izglede 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VladaRHSans Bld" charset="0"/>
              </a:rPr>
              <a:t>Nepovoljni financijski položaji poduzeća (omjer kapitala i duga nepovoljan, niska profitabilnost</a:t>
            </a:r>
            <a:r>
              <a:rPr lang="hr-HR" dirty="0" smtClean="0">
                <a:latin typeface="VladaRHSans Bld" charset="0"/>
              </a:rPr>
              <a:t>)</a:t>
            </a: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VladaRHSans Bld" charset="0"/>
              </a:rPr>
              <a:t>nedostatni instrumenti osiguranja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235916CF-EB7A-426D-B4C5-9A0BEF5E890D}" type="slidenum">
              <a:rPr lang="en-US" altLang="sr-Latn-RS" sz="1333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sr-Latn-RS" sz="1333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0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30A6B66-0A9F-4356-9CBC-1EFB67FE0E1B}" type="slidenum">
              <a:rPr lang="en-US" altLang="sr-Latn-RS" sz="1333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sr-Latn-RS" sz="1333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1" y="1418167"/>
          <a:ext cx="10799235" cy="388696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83634"/>
                <a:gridCol w="5753153"/>
                <a:gridCol w="1520816"/>
                <a:gridCol w="1520816"/>
                <a:gridCol w="1520816"/>
              </a:tblGrid>
              <a:tr h="77739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Instrument 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Alokacija </a:t>
                      </a: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EFRR (EUR</a:t>
                      </a: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)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Alokacija</a:t>
                      </a:r>
                      <a:r>
                        <a:rPr lang="hr-HR" sz="1500" baseline="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 nacionalna sredstva (EUR)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500" dirty="0" smtClean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UKUPNO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(EUR)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  <a:tr h="3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VladaRHSans Med" panose="02000000000000000000"/>
                        </a:rPr>
                        <a:t>1.</a:t>
                      </a:r>
                      <a:endParaRPr lang="hr-HR" sz="150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ESIF Ograničeno </a:t>
                      </a:r>
                      <a:r>
                        <a:rPr lang="hr-HR" sz="1500" dirty="0" err="1">
                          <a:effectLst/>
                          <a:latin typeface="VladaRHSans Med" panose="02000000000000000000"/>
                        </a:rPr>
                        <a:t>portfeljno</a:t>
                      </a: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 jamstvo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28.000.000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30.000.000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58.000.000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  <a:tr h="3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VladaRHSans Med" panose="02000000000000000000"/>
                        </a:rPr>
                        <a:t>2.</a:t>
                      </a:r>
                      <a:endParaRPr lang="hr-HR" sz="150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ESIF Pojedinačno jamstvo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42.000.000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15.000.000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57.000.000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  <a:tr h="3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VladaRHSans Med" panose="02000000000000000000"/>
                        </a:rPr>
                        <a:t>2.1</a:t>
                      </a:r>
                      <a:endParaRPr lang="hr-HR" sz="150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    - pojedinačno jamstvo bez subvencije kamatne stope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14.000.000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15.000.000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29.000.000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  <a:tr h="3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VladaRHSans Med" panose="02000000000000000000"/>
                        </a:rPr>
                        <a:t>2.2</a:t>
                      </a:r>
                      <a:endParaRPr lang="hr-HR" sz="150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    - pojedinačno jamstvo uz subvenciju kamatne stope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28.000.000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28.000.000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  <a:tr h="3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3.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ESIF subvencija kamatne stope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10.000.000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10.000.000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  <a:tr h="3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4.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ESIF </a:t>
                      </a: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Mikro zajmovi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12.500.000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12.500.000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  <a:tr h="3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5.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ESIF Mali </a:t>
                      </a: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zajmovi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12.500.000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12.500.000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  <a:tr h="38869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VladaRHSans Med" panose="02000000000000000000"/>
                        </a:rPr>
                        <a:t>UKUPNO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</a:rPr>
                        <a:t>105.000.000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45.000.000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500" dirty="0" smtClean="0">
                          <a:effectLst/>
                          <a:latin typeface="VladaRHSans Med" panose="02000000000000000000"/>
                          <a:ea typeface="Calibri"/>
                          <a:cs typeface="Times New Roman"/>
                        </a:rPr>
                        <a:t>150.000.000</a:t>
                      </a:r>
                      <a:endParaRPr lang="hr-HR" sz="1500" dirty="0">
                        <a:effectLst/>
                        <a:latin typeface="VladaRHSans Med" panose="02000000000000000000"/>
                        <a:ea typeface="Calibri"/>
                        <a:cs typeface="Times New Roman"/>
                      </a:endParaRPr>
                    </a:p>
                  </a:txBody>
                  <a:tcPr marL="91445" marR="91445" marT="0" marB="0"/>
                </a:tc>
              </a:tr>
            </a:tbl>
          </a:graphicData>
        </a:graphic>
      </p:graphicFrame>
      <p:sp>
        <p:nvSpPr>
          <p:cNvPr id="25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>
                <a:latin typeface="VladaRHSans Med" panose="02000000000000000000" pitchFamily="50" charset="-18"/>
                <a:cs typeface="VladaRHSans Med" panose="02000000000000000000" pitchFamily="50" charset="-18"/>
              </a:rPr>
              <a:t>Alokacija koju provodi HAMAG-BICRO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>
                <a:solidFill>
                  <a:srgbClr val="FF0000"/>
                </a:solidFill>
                <a:latin typeface="VladaRHSans Bld" panose="02000000000000000000" pitchFamily="50" charset="-18"/>
                <a:cs typeface="VladaRHSans Med" panose="02000000000000000000" pitchFamily="50" charset="-18"/>
              </a:rPr>
              <a:t>Ciljevi financijskih instrumenata</a:t>
            </a:r>
            <a:endParaRPr lang="hr-HR" altLang="sr-Latn-RS" sz="400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defRPr/>
            </a:pPr>
            <a:r>
              <a:rPr lang="hr-HR" dirty="0" smtClean="0">
                <a:latin typeface="VladaRHSans Bld" charset="0"/>
              </a:rPr>
              <a:t>Olakšati pristup </a:t>
            </a:r>
            <a:r>
              <a:rPr lang="hr-HR" dirty="0">
                <a:latin typeface="VladaRHSans Bld" charset="0"/>
              </a:rPr>
              <a:t>financiranju MSP-ima kroz</a:t>
            </a:r>
            <a:r>
              <a:rPr lang="hr-HR" dirty="0" smtClean="0">
                <a:latin typeface="VladaRHSans Bld" charset="0"/>
              </a:rPr>
              <a:t>:</a:t>
            </a:r>
            <a:endParaRPr lang="hr-HR" dirty="0">
              <a:latin typeface="VladaRHSans Bld" charset="0"/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latin typeface="VladaRHSans Bld" charset="0"/>
              </a:rPr>
              <a:t>Veću </a:t>
            </a:r>
            <a:r>
              <a:rPr lang="hr-HR" dirty="0">
                <a:latin typeface="VladaRHSans Bld" charset="0"/>
              </a:rPr>
              <a:t>dostupnost zajmova (i ostalih oblika financiranja, gdje god je primjenjivo</a:t>
            </a:r>
            <a:r>
              <a:rPr lang="hr-HR" dirty="0" smtClean="0">
                <a:latin typeface="VladaRHSans Bld" charset="0"/>
              </a:rPr>
              <a:t>) </a:t>
            </a:r>
            <a:endParaRPr lang="hr-HR" dirty="0">
              <a:latin typeface="VladaRHSans Bld" charset="0"/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latin typeface="VladaRHSans Bld" charset="0"/>
              </a:rPr>
              <a:t>Smanjenje </a:t>
            </a:r>
            <a:r>
              <a:rPr lang="hr-HR" dirty="0">
                <a:latin typeface="VladaRHSans Bld" charset="0"/>
              </a:rPr>
              <a:t>kamatne stope, uključujući maržu vezanu za </a:t>
            </a:r>
            <a:r>
              <a:rPr lang="hr-HR" dirty="0" smtClean="0">
                <a:latin typeface="VladaRHSans Bld" charset="0"/>
              </a:rPr>
              <a:t>rizik</a:t>
            </a:r>
            <a:endParaRPr lang="hr-HR" dirty="0">
              <a:latin typeface="VladaRHSans Bld" charset="0"/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latin typeface="VladaRHSans Bld" charset="0"/>
              </a:rPr>
              <a:t>Smanjenje </a:t>
            </a:r>
            <a:r>
              <a:rPr lang="hr-HR" dirty="0">
                <a:latin typeface="VladaRHSans Bld" charset="0"/>
              </a:rPr>
              <a:t>razine potrebnih sredstava osiguranja (kolaterala</a:t>
            </a:r>
            <a:r>
              <a:rPr lang="hr-HR" dirty="0" smtClean="0">
                <a:latin typeface="VladaRHSans Bld" charset="0"/>
              </a:rPr>
              <a:t>)</a:t>
            </a:r>
            <a:endParaRPr lang="hr-HR" dirty="0">
              <a:latin typeface="VladaRHSans Bld" charset="0"/>
            </a:endParaRPr>
          </a:p>
          <a:p>
            <a:pPr>
              <a:defRPr/>
            </a:pPr>
            <a:endParaRPr lang="hr-HR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455484C-7078-413A-91E2-C9B31B876A9F}" type="slidenum">
              <a:rPr lang="en-US" altLang="sr-Latn-RS" sz="1333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sr-Latn-RS" sz="1333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5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latin typeface="VladaRHSans Med" panose="02000000000000000000" pitchFamily="50" charset="-18"/>
                <a:cs typeface="VladaRHSans Med" panose="02000000000000000000" pitchFamily="50" charset="-18"/>
              </a:rPr>
              <a:t>Instrument jamstva</a:t>
            </a:r>
            <a:endParaRPr lang="en-US" altLang="sr-Latn-RS" smtClean="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ESIF Ograničeno </a:t>
            </a:r>
            <a:r>
              <a:rPr lang="hr-HR" altLang="sr-Latn-RS" sz="2667" b="1" dirty="0" err="1">
                <a:latin typeface="VladaRHSans Reg" panose="02000000000000000000" pitchFamily="50" charset="-18"/>
                <a:cs typeface="VladaRHSans Reg" panose="02000000000000000000" pitchFamily="50" charset="-18"/>
              </a:rPr>
              <a:t>portfeljno</a:t>
            </a:r>
            <a:r>
              <a:rPr lang="hr-HR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jamstvo</a:t>
            </a:r>
            <a:r>
              <a:rPr lang="hr-HR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, HAMAG-BICRO zaprima </a:t>
            </a:r>
            <a:r>
              <a:rPr lang="hr-HR" altLang="sr-Latn-RS" sz="2667" i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obavijesti o uključivanju</a:t>
            </a:r>
            <a:r>
              <a:rPr lang="hr-HR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 o zajmovima MSP-ima unutar sheme bez obrade pojedinačnih zahtjeva. </a:t>
            </a:r>
          </a:p>
          <a:p>
            <a:r>
              <a:rPr lang="hr-HR" altLang="sr-Latn-RS" sz="2667" b="1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ESIF Pojedinačno jamstvo</a:t>
            </a:r>
            <a:r>
              <a:rPr lang="hr-HR" altLang="sr-Latn-RS" sz="2667" dirty="0">
                <a:latin typeface="VladaRHSans Reg" panose="02000000000000000000" pitchFamily="50" charset="-18"/>
                <a:cs typeface="VladaRHSans Reg" panose="02000000000000000000" pitchFamily="50" charset="-18"/>
              </a:rPr>
              <a:t>, u sklopu kojega će HAMAG-BICRO upravljati obradom pojedinačnih zahtjeva za jamstvom.</a:t>
            </a:r>
          </a:p>
          <a:p>
            <a:pPr eaLnBrk="1" hangingPunct="1"/>
            <a:endParaRPr lang="en-US" altLang="sr-Latn-RS" dirty="0" smtClean="0"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30784" y="6582834"/>
            <a:ext cx="284480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4A80105-E098-43CE-9FEA-FBD0EE5C1DC0}" type="slidenum">
              <a:rPr lang="en-US" altLang="sr-Latn-RS" sz="1333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sr-Latn-RS" sz="1333">
              <a:solidFill>
                <a:srgbClr val="7F7F7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30784" y="6582834"/>
            <a:ext cx="284480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B85875F-308D-47FF-9F7E-0D80C3FE45D5}" type="slidenum">
              <a:rPr lang="en-US" altLang="sr-Latn-RS" sz="1333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sr-Latn-RS" sz="1333">
              <a:solidFill>
                <a:srgbClr val="7F7F7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42561"/>
              </p:ext>
            </p:extLst>
          </p:nvPr>
        </p:nvGraphicFramePr>
        <p:xfrm>
          <a:off x="947451" y="104775"/>
          <a:ext cx="9463489" cy="597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5" imgW="8801100" imgH="6648540" progId="Excel.Sheet.12">
                  <p:embed/>
                </p:oleObj>
              </mc:Choice>
              <mc:Fallback>
                <p:oleObj name="Worksheet" r:id="rId5" imgW="8801100" imgH="6648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7451" y="104775"/>
                        <a:ext cx="9463489" cy="5976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2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latin typeface="VladaRHSans Med" panose="02000000000000000000" pitchFamily="50" charset="-18"/>
                <a:cs typeface="VladaRHSans Med" panose="02000000000000000000" pitchFamily="50" charset="-18"/>
              </a:rPr>
              <a:t>Portfeljna jamstva shema</a:t>
            </a:r>
            <a:endParaRPr lang="en-US" altLang="sr-Latn-RS" smtClean="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30784" y="6582834"/>
            <a:ext cx="2844800" cy="2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533"/>
              </a:lnSpc>
              <a:spcBef>
                <a:spcPts val="767"/>
              </a:spcBef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990575" indent="-380990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523962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2133547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743131" indent="-304792">
              <a:lnSpc>
                <a:spcPts val="4533"/>
              </a:lnSpc>
              <a:spcBef>
                <a:spcPts val="767"/>
              </a:spcBef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335271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3962301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4571886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5181470" indent="-304792" defTabSz="609585" eaLnBrk="0" fontAlgn="base" hangingPunct="0">
              <a:lnSpc>
                <a:spcPts val="4533"/>
              </a:lnSpc>
              <a:spcBef>
                <a:spcPts val="767"/>
              </a:spcBef>
              <a:spcAft>
                <a:spcPct val="0"/>
              </a:spcAft>
              <a:buClr>
                <a:schemeClr val="accent1"/>
              </a:buClr>
              <a:defRPr sz="32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A316BBAD-DC9A-4623-BCA8-182F27099902}" type="slidenum">
              <a:rPr lang="en-US" altLang="sr-Latn-RS" sz="1333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sr-Latn-RS" sz="1333">
              <a:solidFill>
                <a:srgbClr val="7F7F7F"/>
              </a:solidFill>
            </a:endParaRPr>
          </a:p>
        </p:txBody>
      </p:sp>
      <p:pic>
        <p:nvPicPr>
          <p:cNvPr id="18436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0352" y="1174752"/>
            <a:ext cx="8401049" cy="4322233"/>
          </a:xfr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7" y="5998634"/>
            <a:ext cx="281728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RRFEU Template PO 16x9.ppt [Compatibility Mode]" id="{2A8D6C3B-8295-428A-BBE0-9E46EE3926DA}" vid="{A962D609-EF04-41E3-98EC-2F6CF895B3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RFEU 1">
    <a:dk1>
      <a:sysClr val="windowText" lastClr="000000"/>
    </a:dk1>
    <a:lt1>
      <a:sysClr val="window" lastClr="FFFFFF"/>
    </a:lt1>
    <a:dk2>
      <a:srgbClr val="17177D"/>
    </a:dk2>
    <a:lt2>
      <a:srgbClr val="EEECE1"/>
    </a:lt2>
    <a:accent1>
      <a:srgbClr val="FF0000"/>
    </a:accent1>
    <a:accent2>
      <a:srgbClr val="FFED00"/>
    </a:accent2>
    <a:accent3>
      <a:srgbClr val="448CA9"/>
    </a:accent3>
    <a:accent4>
      <a:srgbClr val="008F43"/>
    </a:accent4>
    <a:accent5>
      <a:srgbClr val="B0CB1F"/>
    </a:accent5>
    <a:accent6>
      <a:srgbClr val="EF7F24"/>
    </a:accent6>
    <a:hlink>
      <a:srgbClr val="171796"/>
    </a:hlink>
    <a:folHlink>
      <a:srgbClr val="0093D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6C2275C54D884484DEA46C9ECB3A11" ma:contentTypeVersion="3" ma:contentTypeDescription="Stvaranje novog dokumenta." ma:contentTypeScope="" ma:versionID="a8278bb80015f2c0ad0927a6b05d0ee0">
  <xsd:schema xmlns:xsd="http://www.w3.org/2001/XMLSchema" xmlns:xs="http://www.w3.org/2001/XMLSchema" xmlns:p="http://schemas.microsoft.com/office/2006/metadata/properties" xmlns:ns2="811262ba-b3d2-4283-99f7-ac4bc67026ba" targetNamespace="http://schemas.microsoft.com/office/2006/metadata/properties" ma:root="true" ma:fieldsID="6fd1a5ba0a7b040fea1247f2a232a245" ns2:_="">
    <xsd:import namespace="811262ba-b3d2-4283-99f7-ac4bc67026b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262ba-b3d2-4283-99f7-ac4bc67026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1262ba-b3d2-4283-99f7-ac4bc67026ba">
      <UserInfo>
        <DisplayName>Marina Buza Vidas</DisplayName>
        <AccountId>35</AccountId>
        <AccountType/>
      </UserInfo>
      <UserInfo>
        <DisplayName>Ksenija Slivar</DisplayName>
        <AccountId>37</AccountId>
        <AccountType/>
      </UserInfo>
      <UserInfo>
        <DisplayName>Morana Gojević</DisplayName>
        <AccountId>36</AccountId>
        <AccountType/>
      </UserInfo>
      <UserInfo>
        <DisplayName>Nataša Raduka</DisplayName>
        <AccountId>38</AccountId>
        <AccountType/>
      </UserInfo>
      <UserInfo>
        <DisplayName>Marta Raljević</DisplayName>
        <AccountId>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1EC63D8-0E99-4363-9CD0-53CF6D872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262ba-b3d2-4283-99f7-ac4bc67026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271059-BBF6-4371-B866-7E3371DD42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FC03F0-47AA-475A-B3F5-B5E50072BC39}">
  <ds:schemaRefs>
    <ds:schemaRef ds:uri="811262ba-b3d2-4283-99f7-ac4bc67026ba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407</Words>
  <Application>Microsoft Office PowerPoint</Application>
  <PresentationFormat>Widescreen</PresentationFormat>
  <Paragraphs>105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Neo Sans Medium</vt:lpstr>
      <vt:lpstr>Wingdings</vt:lpstr>
      <vt:lpstr>Neo Sans</vt:lpstr>
      <vt:lpstr>MS PGothic</vt:lpstr>
      <vt:lpstr>Calibri</vt:lpstr>
      <vt:lpstr>VladaRHSans Bld</vt:lpstr>
      <vt:lpstr>VladaRHSans Reg</vt:lpstr>
      <vt:lpstr>VladaRHSans Med</vt:lpstr>
      <vt:lpstr>MS PGothic</vt:lpstr>
      <vt:lpstr>Arial</vt:lpstr>
      <vt:lpstr>Times New Roman</vt:lpstr>
      <vt:lpstr>Latha</vt:lpstr>
      <vt:lpstr>3_Default Theme</vt:lpstr>
      <vt:lpstr>Worksheet</vt:lpstr>
      <vt:lpstr>Financijski instrumenti</vt:lpstr>
      <vt:lpstr>Sadržaj prezentacije</vt:lpstr>
      <vt:lpstr>Ex-ante procjena za financijske instrumente</vt:lpstr>
      <vt:lpstr>Uzroci nedostupnosti izvora financiranja</vt:lpstr>
      <vt:lpstr>Alokacija koju provodi HAMAG-BICRO</vt:lpstr>
      <vt:lpstr>Ciljevi financijskih instrumenata</vt:lpstr>
      <vt:lpstr>Instrument jamstva</vt:lpstr>
      <vt:lpstr>PowerPoint Presentation</vt:lpstr>
      <vt:lpstr>Portfeljna jamstva shema</vt:lpstr>
      <vt:lpstr>Pojedinačna jamstva</vt:lpstr>
      <vt:lpstr>Instrumenti zajma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„Razvoj poduzetništva“</dc:title>
  <dc:creator>Željko Kasunić</dc:creator>
  <cp:lastModifiedBy>Vjeran Vrbanec</cp:lastModifiedBy>
  <cp:revision>39</cp:revision>
  <dcterms:created xsi:type="dcterms:W3CDTF">2016-05-10T13:52:36Z</dcterms:created>
  <dcterms:modified xsi:type="dcterms:W3CDTF">2016-09-06T13:07:49Z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0x010100766C2275C54D884484DEA46C9ECB3A11</vt:lpwstr>
  </property>
</Properties>
</file>